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8" r:id="rId1"/>
  </p:sldMasterIdLst>
  <p:notesMasterIdLst>
    <p:notesMasterId r:id="rId20"/>
  </p:notesMasterIdLst>
  <p:sldIdLst>
    <p:sldId id="401" r:id="rId2"/>
    <p:sldId id="282" r:id="rId3"/>
    <p:sldId id="458" r:id="rId4"/>
    <p:sldId id="467" r:id="rId5"/>
    <p:sldId id="456" r:id="rId6"/>
    <p:sldId id="478" r:id="rId7"/>
    <p:sldId id="482" r:id="rId8"/>
    <p:sldId id="459" r:id="rId9"/>
    <p:sldId id="460" r:id="rId10"/>
    <p:sldId id="461" r:id="rId11"/>
    <p:sldId id="463" r:id="rId12"/>
    <p:sldId id="472" r:id="rId13"/>
    <p:sldId id="479" r:id="rId14"/>
    <p:sldId id="480" r:id="rId15"/>
    <p:sldId id="481" r:id="rId16"/>
    <p:sldId id="449" r:id="rId17"/>
    <p:sldId id="451" r:id="rId18"/>
    <p:sldId id="477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S Reference Sans Serif" panose="020B0604030504040204" pitchFamily="34" charset="0"/>
      <p:regular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等线" panose="02010600030101010101" pitchFamily="2" charset="-122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D3ECB9"/>
    <a:srgbClr val="FF0000"/>
    <a:srgbClr val="FFF2F2"/>
    <a:srgbClr val="FF6600"/>
    <a:srgbClr val="000000"/>
    <a:srgbClr val="F96DA9"/>
    <a:srgbClr val="FF66CC"/>
    <a:srgbClr val="FFFF00"/>
    <a:srgbClr val="B39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13" autoAdjust="0"/>
    <p:restoredTop sz="80093" autoAdjust="0"/>
  </p:normalViewPr>
  <p:slideViewPr>
    <p:cSldViewPr snapToGrid="0">
      <p:cViewPr varScale="1">
        <p:scale>
          <a:sx n="104" d="100"/>
          <a:sy n="104" d="100"/>
        </p:scale>
        <p:origin x="856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7A3B3-44AE-4BB6-BF11-7EB7779EBBDB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86A0D-F9A6-4C65-A99E-D9475DD41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4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29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95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683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34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11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743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676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96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20C91-64C9-9AA5-1D16-AAA4FCF5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3EB928-3139-5BA4-41BF-555FD673A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B5974F-DD72-A1FE-B778-6F9D78EAD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3AA103-5718-3D3A-1E6E-4605DE842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45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514A0-81C4-EDDB-DDD0-7A04B2350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74FF6A-F3B2-5723-4FED-B4C4F60C4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864775-74F3-F562-44F2-13DAD4002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3B95CE-B519-2062-4FA2-5306D1556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922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23FD8-1AA3-A4E4-B71C-BF1A3E0D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5FE57A-7BEA-7B0A-FB3D-170C8C0D0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154352-8E0F-D2D6-7CC1-34D7B3CF5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9AE746-5016-B48C-2BAD-A7CF7F4C9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6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i="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4931CF-31D2-4847-BCEF-D27588C423F1}"/>
              </a:ext>
            </a:extLst>
          </p:cNvPr>
          <p:cNvGrpSpPr/>
          <p:nvPr userDrawn="1"/>
        </p:nvGrpSpPr>
        <p:grpSpPr>
          <a:xfrm>
            <a:off x="98945" y="102393"/>
            <a:ext cx="529705" cy="861869"/>
            <a:chOff x="6322762" y="100290"/>
            <a:chExt cx="1080000" cy="1760164"/>
          </a:xfrm>
        </p:grpSpPr>
        <p:pic>
          <p:nvPicPr>
            <p:cNvPr id="8" name="Picture 2" descr="“南京大学 logo”的图片搜索结果">
              <a:extLst>
                <a:ext uri="{FF2B5EF4-FFF2-40B4-BE49-F238E27FC236}">
                  <a16:creationId xmlns:a16="http://schemas.microsoft.com/office/drawing/2014/main" id="{28E30A32-F7BE-714C-9D37-01B6A7B124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762" y="506423"/>
              <a:ext cx="1080000" cy="1354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DC96C5D-F2DE-304A-AF96-1C4D6F338B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2906"/>
            <a:stretch/>
          </p:blipFill>
          <p:spPr>
            <a:xfrm>
              <a:off x="6322762" y="100290"/>
              <a:ext cx="1080000" cy="349456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C898D08-D384-BE49-921A-65B2C40AF2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53" y="97998"/>
            <a:ext cx="1130902" cy="48715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36C637-520C-ED48-8364-5A6C3EC6D036}"/>
              </a:ext>
            </a:extLst>
          </p:cNvPr>
          <p:cNvGrpSpPr/>
          <p:nvPr userDrawn="1"/>
        </p:nvGrpSpPr>
        <p:grpSpPr>
          <a:xfrm>
            <a:off x="-10400" y="3574631"/>
            <a:ext cx="9162563" cy="1586287"/>
            <a:chOff x="-10400" y="3574631"/>
            <a:chExt cx="9162563" cy="158628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5E9A0C9-707E-664E-B09D-C82CE9349B41}"/>
                </a:ext>
              </a:extLst>
            </p:cNvPr>
            <p:cNvGrpSpPr/>
            <p:nvPr userDrawn="1"/>
          </p:nvGrpSpPr>
          <p:grpSpPr>
            <a:xfrm>
              <a:off x="-10400" y="3574631"/>
              <a:ext cx="9162563" cy="1586287"/>
              <a:chOff x="-10400" y="3574631"/>
              <a:chExt cx="9162563" cy="158628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22CB6BF-43CA-1443-A33C-A4DA58D0D5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556940" y="3574631"/>
                <a:ext cx="8030120" cy="1578769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1A5584B-C7CC-764B-ABA4-34F074C746D5}"/>
                  </a:ext>
                </a:extLst>
              </p:cNvPr>
              <p:cNvSpPr/>
              <p:nvPr userDrawn="1"/>
            </p:nvSpPr>
            <p:spPr>
              <a:xfrm>
                <a:off x="-10400" y="3622764"/>
                <a:ext cx="647348" cy="1520736"/>
              </a:xfrm>
              <a:prstGeom prst="rect">
                <a:avLst/>
              </a:prstGeom>
              <a:solidFill>
                <a:srgbClr val="A4A3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369A4BE-A5F9-9244-8773-6DCC3CFD7651}"/>
                  </a:ext>
                </a:extLst>
              </p:cNvPr>
              <p:cNvSpPr/>
              <p:nvPr userDrawn="1"/>
            </p:nvSpPr>
            <p:spPr>
              <a:xfrm>
                <a:off x="8504815" y="4809883"/>
                <a:ext cx="647348" cy="343517"/>
              </a:xfrm>
              <a:prstGeom prst="rect">
                <a:avLst/>
              </a:prstGeom>
              <a:solidFill>
                <a:srgbClr val="7675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395FFDB-F51D-F846-B278-8D2613E70277}"/>
                  </a:ext>
                </a:extLst>
              </p:cNvPr>
              <p:cNvSpPr/>
              <p:nvPr userDrawn="1"/>
            </p:nvSpPr>
            <p:spPr>
              <a:xfrm>
                <a:off x="-10400" y="4723716"/>
                <a:ext cx="674700" cy="437202"/>
              </a:xfrm>
              <a:prstGeom prst="rect">
                <a:avLst/>
              </a:prstGeom>
              <a:solidFill>
                <a:srgbClr val="5F5F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E629875-84D0-474E-AD0C-5F801D9ECD6C}"/>
                </a:ext>
              </a:extLst>
            </p:cNvPr>
            <p:cNvSpPr/>
            <p:nvPr userDrawn="1"/>
          </p:nvSpPr>
          <p:spPr>
            <a:xfrm>
              <a:off x="8499537" y="4462250"/>
              <a:ext cx="647348" cy="343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061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90646669-8AFC-1842-A902-3203C633C04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53949" y="746522"/>
            <a:ext cx="7129975" cy="0"/>
          </a:xfrm>
          <a:prstGeom prst="line">
            <a:avLst/>
          </a:prstGeom>
          <a:noFill/>
          <a:ln w="50800">
            <a:solidFill>
              <a:srgbClr val="5F06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BD6349-4D98-4389-B913-1227D3DE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2" y="73153"/>
            <a:ext cx="1473198" cy="6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1487022"/>
          </a:xfrm>
          <a:prstGeom prst="rect">
            <a:avLst/>
          </a:prstGeom>
        </p:spPr>
        <p:txBody>
          <a:bodyPr anchor="b"/>
          <a:lstStyle>
            <a:lvl1pPr algn="ctr">
              <a:defRPr sz="4500" b="0" i="0">
                <a:latin typeface="DengXian" panose="02010600030101010101" pitchFamily="2" charset="-122"/>
                <a:ea typeface="YouYuan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8254"/>
            <a:ext cx="7886700" cy="1125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2968EF-4669-4045-9DEC-3DC26B5BA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2" y="73153"/>
            <a:ext cx="1473198" cy="6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7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D0DA7B-1AF8-6846-8AF9-5BF0C0F2B721}"/>
              </a:ext>
            </a:extLst>
          </p:cNvPr>
          <p:cNvSpPr/>
          <p:nvPr userDrawn="1"/>
        </p:nvSpPr>
        <p:spPr>
          <a:xfrm>
            <a:off x="0" y="4853907"/>
            <a:ext cx="9144000" cy="251999"/>
          </a:xfrm>
          <a:prstGeom prst="rect">
            <a:avLst/>
          </a:prstGeom>
          <a:solidFill>
            <a:srgbClr val="5E0560"/>
          </a:solidFill>
          <a:ln w="19050">
            <a:solidFill>
              <a:srgbClr val="5E056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CAC02-961E-DF40-8A05-D91FC1E92CFF}"/>
              </a:ext>
            </a:extLst>
          </p:cNvPr>
          <p:cNvSpPr/>
          <p:nvPr userDrawn="1"/>
        </p:nvSpPr>
        <p:spPr>
          <a:xfrm>
            <a:off x="0" y="4831048"/>
            <a:ext cx="9144000" cy="45719"/>
          </a:xfrm>
          <a:prstGeom prst="rect">
            <a:avLst/>
          </a:prstGeom>
          <a:solidFill>
            <a:srgbClr val="E9D0EA"/>
          </a:solidFill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F40A43-94BA-E641-AD7C-675AA26EF8AD}"/>
              </a:ext>
            </a:extLst>
          </p:cNvPr>
          <p:cNvSpPr/>
          <p:nvPr userDrawn="1"/>
        </p:nvSpPr>
        <p:spPr>
          <a:xfrm>
            <a:off x="178626" y="4903857"/>
            <a:ext cx="879150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b="0" baseline="0" dirty="0">
                <a:solidFill>
                  <a:schemeClr val="bg1"/>
                </a:solidFill>
                <a:latin typeface="MS Reference Sans Serif" panose="020B0604030504040204" pitchFamily="34" charset="0"/>
                <a:cs typeface="Arial" panose="020B0604020202020204" pitchFamily="34" charset="0"/>
              </a:rPr>
              <a:t>Learning Robust Reward Machines from Noisy Labels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3FD3E7-D887-4114-AE04-F5A94996C386}"/>
              </a:ext>
            </a:extLst>
          </p:cNvPr>
          <p:cNvSpPr/>
          <p:nvPr userDrawn="1"/>
        </p:nvSpPr>
        <p:spPr>
          <a:xfrm>
            <a:off x="-4762" y="4904196"/>
            <a:ext cx="8970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222A9A-9CB0-49DE-8BD2-58FB26522427}" type="slidenum">
              <a:rPr lang="en-US" altLang="zh-CN" sz="900" b="0" baseline="0" smtClean="0">
                <a:solidFill>
                  <a:schemeClr val="bg1"/>
                </a:solidFill>
                <a:latin typeface="MS Reference Sans Serif" panose="020B0604030504040204" pitchFamily="34" charset="0"/>
                <a:cs typeface="Arial" panose="020B0604020202020204" pitchFamily="34" charset="0"/>
              </a:rPr>
              <a:t>‹#›</a:t>
            </a:fld>
            <a:endParaRPr lang="zh-CN" altLang="en-US" sz="900" b="0" dirty="0">
              <a:solidFill>
                <a:schemeClr val="bg1"/>
              </a:solidFill>
              <a:latin typeface="MS Reference Sans Serif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4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ea"/>
          <a:ea typeface="+mn-ea"/>
          <a:cs typeface="Lato" panose="020F050202020403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6EB2B4B-245C-4C46-96A6-69F608B4F5F5}"/>
              </a:ext>
            </a:extLst>
          </p:cNvPr>
          <p:cNvSpPr/>
          <p:nvPr/>
        </p:nvSpPr>
        <p:spPr>
          <a:xfrm>
            <a:off x="6134450" y="3410125"/>
            <a:ext cx="937470" cy="1067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75F502-6883-446F-BB16-657E64B0F5D7}"/>
              </a:ext>
            </a:extLst>
          </p:cNvPr>
          <p:cNvSpPr/>
          <p:nvPr/>
        </p:nvSpPr>
        <p:spPr>
          <a:xfrm>
            <a:off x="5314426" y="3142887"/>
            <a:ext cx="2686574" cy="1067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002895-BC29-4D93-9FDB-6A163981F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2" y="73153"/>
            <a:ext cx="1473198" cy="6995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B4EC67-CC3E-4E7A-8855-0120E7C7AFAF}"/>
              </a:ext>
            </a:extLst>
          </p:cNvPr>
          <p:cNvSpPr txBox="1"/>
          <p:nvPr/>
        </p:nvSpPr>
        <p:spPr>
          <a:xfrm>
            <a:off x="53543" y="1419475"/>
            <a:ext cx="9005454" cy="59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sz="2800" b="1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Learning Robust Reward Machines from Noisy Labels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5C70CD-E16B-4C16-8606-E0CAA7E5F53D}"/>
              </a:ext>
            </a:extLst>
          </p:cNvPr>
          <p:cNvSpPr txBox="1"/>
          <p:nvPr/>
        </p:nvSpPr>
        <p:spPr>
          <a:xfrm>
            <a:off x="5087511" y="3514838"/>
            <a:ext cx="40564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Presented by </a:t>
            </a:r>
            <a:r>
              <a:rPr lang="en-US" altLang="zh-CN" sz="1500" b="1" dirty="0">
                <a:latin typeface="Calibri" panose="020F0502020204030204" pitchFamily="34" charset="0"/>
                <a:cs typeface="Calibri" panose="020F0502020204030204" pitchFamily="34" charset="0"/>
              </a:rPr>
              <a:t>Zi-Long Wang</a:t>
            </a:r>
          </a:p>
          <a:p>
            <a:pPr algn="ctr">
              <a:spcAft>
                <a:spcPts val="300"/>
              </a:spcAft>
            </a:pP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2024-11-05</a:t>
            </a:r>
            <a:endParaRPr lang="zh-CN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B77150-C224-B173-668F-91E53D523A16}"/>
              </a:ext>
            </a:extLst>
          </p:cNvPr>
          <p:cNvSpPr txBox="1"/>
          <p:nvPr/>
        </p:nvSpPr>
        <p:spPr>
          <a:xfrm>
            <a:off x="567976" y="2294751"/>
            <a:ext cx="7896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Roko Parac, Lorenzo Nodari, Leo Ardon, Daniel Furelos-Blanco, Federico Cerutti, Alessandra Russo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29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+mn-lt"/>
              </a:rPr>
              <a:t>Learning RMs from Noisy Traces</a:t>
            </a:r>
            <a:endParaRPr kumimoji="1" lang="zh-CN" altLang="en-US" sz="2000" b="1" dirty="0">
              <a:latin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CFAA9D-BD7C-8076-9169-E8B74DFC99B0}"/>
              </a:ext>
            </a:extLst>
          </p:cNvPr>
          <p:cNvSpPr txBox="1"/>
          <p:nvPr/>
        </p:nvSpPr>
        <p:spPr>
          <a:xfrm>
            <a:off x="96509" y="935206"/>
            <a:ext cx="400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Examples from Noisy Traces: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C545671-D1D4-9A27-7121-29748FB7E9DA}"/>
              </a:ext>
            </a:extLst>
          </p:cNvPr>
          <p:cNvSpPr txBox="1"/>
          <p:nvPr/>
        </p:nvSpPr>
        <p:spPr>
          <a:xfrm>
            <a:off x="605148" y="4217781"/>
            <a:ext cx="4688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WCDPI example</a:t>
            </a:r>
            <a:r>
              <a:rPr lang="en-US" altLang="zh-CN" b="1" dirty="0"/>
              <a:t>:</a:t>
            </a:r>
            <a:endParaRPr lang="zh-CN" altLang="en-US" b="1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C93D3C0-CA49-D2CE-AAEE-C899922C19EE}"/>
              </a:ext>
            </a:extLst>
          </p:cNvPr>
          <p:cNvGrpSpPr/>
          <p:nvPr/>
        </p:nvGrpSpPr>
        <p:grpSpPr>
          <a:xfrm>
            <a:off x="2610914" y="4271191"/>
            <a:ext cx="2298700" cy="262512"/>
            <a:chOff x="4905773" y="4236111"/>
            <a:chExt cx="2298700" cy="262512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7A2C775-F92E-9A7F-DFE0-A254ABBB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040" t="14133" b="1"/>
            <a:stretch/>
          </p:blipFill>
          <p:spPr>
            <a:xfrm>
              <a:off x="6701367" y="4273215"/>
              <a:ext cx="503106" cy="225408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D66C3951-1990-3CF2-4996-1741D3927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21625"/>
            <a:stretch/>
          </p:blipFill>
          <p:spPr>
            <a:xfrm>
              <a:off x="4905773" y="4236111"/>
              <a:ext cx="1795594" cy="262512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D883329-CD19-D4AE-6E2B-45E7FA2B0B81}"/>
              </a:ext>
            </a:extLst>
          </p:cNvPr>
          <p:cNvGrpSpPr/>
          <p:nvPr/>
        </p:nvGrpSpPr>
        <p:grpSpPr>
          <a:xfrm>
            <a:off x="280799" y="1547779"/>
            <a:ext cx="9090489" cy="2449032"/>
            <a:chOff x="280799" y="1547779"/>
            <a:chExt cx="9090489" cy="244903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13A9547-0B5E-3ECF-9F8B-62A7B50B0A3E}"/>
                </a:ext>
              </a:extLst>
            </p:cNvPr>
            <p:cNvGrpSpPr/>
            <p:nvPr/>
          </p:nvGrpSpPr>
          <p:grpSpPr>
            <a:xfrm>
              <a:off x="280799" y="1547779"/>
              <a:ext cx="8585223" cy="2412370"/>
              <a:chOff x="279387" y="1645566"/>
              <a:chExt cx="8585223" cy="241237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6908B6B-0D23-11F7-E19D-B81961BD4BF5}"/>
                  </a:ext>
                </a:extLst>
              </p:cNvPr>
              <p:cNvGrpSpPr/>
              <p:nvPr/>
            </p:nvGrpSpPr>
            <p:grpSpPr>
              <a:xfrm>
                <a:off x="279387" y="1645566"/>
                <a:ext cx="8585223" cy="244204"/>
                <a:chOff x="348168" y="1622550"/>
                <a:chExt cx="15532187" cy="423447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7CE98944-7A32-809D-193C-3F98AB416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37266" t="17594" b="63885"/>
                <a:stretch/>
              </p:blipFill>
              <p:spPr>
                <a:xfrm>
                  <a:off x="348168" y="1622550"/>
                  <a:ext cx="4978261" cy="423447"/>
                </a:xfrm>
                <a:prstGeom prst="rect">
                  <a:avLst/>
                </a:prstGeom>
              </p:spPr>
            </p:pic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964BEE8C-52FA-2CD1-E2D2-AD9DDFFFA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33923" b="49167"/>
                <a:stretch/>
              </p:blipFill>
              <p:spPr>
                <a:xfrm>
                  <a:off x="5176284" y="1659371"/>
                  <a:ext cx="7935432" cy="386626"/>
                </a:xfrm>
                <a:prstGeom prst="rect">
                  <a:avLst/>
                </a:prstGeom>
              </p:spPr>
            </p:pic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7C18D48B-7931-63F3-9E71-A27D2B0DC9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772" t="52258" r="62735" b="30831"/>
                <a:stretch/>
              </p:blipFill>
              <p:spPr>
                <a:xfrm>
                  <a:off x="12984479" y="1659371"/>
                  <a:ext cx="2895876" cy="386626"/>
                </a:xfrm>
                <a:prstGeom prst="rect">
                  <a:avLst/>
                </a:prstGeom>
              </p:spPr>
            </p:pic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2D75AC5-3CF3-185C-4BBD-8DE967A3D01D}"/>
                  </a:ext>
                </a:extLst>
              </p:cNvPr>
              <p:cNvGrpSpPr/>
              <p:nvPr/>
            </p:nvGrpSpPr>
            <p:grpSpPr>
              <a:xfrm>
                <a:off x="1699189" y="2374666"/>
                <a:ext cx="5745619" cy="244205"/>
                <a:chOff x="509936" y="2063851"/>
                <a:chExt cx="10557456" cy="414272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BC384EAB-5BF2-7822-97BC-1AE4EAC824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53643" b="82444"/>
                <a:stretch/>
              </p:blipFill>
              <p:spPr>
                <a:xfrm>
                  <a:off x="509936" y="2063851"/>
                  <a:ext cx="3784589" cy="398041"/>
                </a:xfrm>
                <a:prstGeom prst="rect">
                  <a:avLst/>
                </a:prstGeom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C1E6362A-F05A-38B9-0A89-BE3C8C7E9E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6615" t="16768" r="8186" b="65676"/>
                <a:stretch/>
              </p:blipFill>
              <p:spPr>
                <a:xfrm>
                  <a:off x="4111646" y="2080082"/>
                  <a:ext cx="6955746" cy="398041"/>
                </a:xfrm>
                <a:prstGeom prst="rect">
                  <a:avLst/>
                </a:prstGeom>
              </p:spPr>
            </p:pic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3903E838-114B-5703-1874-BBE31ED3AD53}"/>
                  </a:ext>
                </a:extLst>
              </p:cNvPr>
              <p:cNvGrpSpPr/>
              <p:nvPr/>
            </p:nvGrpSpPr>
            <p:grpSpPr>
              <a:xfrm>
                <a:off x="1774864" y="3103767"/>
                <a:ext cx="5594270" cy="234637"/>
                <a:chOff x="580170" y="3197307"/>
                <a:chExt cx="8906466" cy="398042"/>
              </a:xfrm>
            </p:grpSpPr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C677CDC1-E3EB-FE50-98B7-C683A3E18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41233" t="34059" b="48385"/>
                <a:stretch/>
              </p:blipFill>
              <p:spPr>
                <a:xfrm>
                  <a:off x="580170" y="3197307"/>
                  <a:ext cx="4797787" cy="398041"/>
                </a:xfrm>
                <a:prstGeom prst="rect">
                  <a:avLst/>
                </a:prstGeom>
              </p:spPr>
            </p:pic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AF6E7AC4-0B2C-B9B0-5558-2C87E0791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6615" t="49139" r="40680" b="33305"/>
                <a:stretch/>
              </p:blipFill>
              <p:spPr>
                <a:xfrm>
                  <a:off x="5183702" y="3197307"/>
                  <a:ext cx="4302934" cy="398042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4A4E09E5-B5EC-0BBA-216F-2781F13332AE}"/>
                  </a:ext>
                </a:extLst>
              </p:cNvPr>
              <p:cNvGrpSpPr/>
              <p:nvPr/>
            </p:nvGrpSpPr>
            <p:grpSpPr>
              <a:xfrm>
                <a:off x="3106077" y="3823299"/>
                <a:ext cx="2931844" cy="234637"/>
                <a:chOff x="2095761" y="3794996"/>
                <a:chExt cx="4649979" cy="414293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BCCB42B0-CA8E-26CF-7A35-F8AEB34B36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60660" t="67264" b="15180"/>
                <a:stretch/>
              </p:blipFill>
              <p:spPr>
                <a:xfrm>
                  <a:off x="2095761" y="3811248"/>
                  <a:ext cx="3211774" cy="398041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8B762DD-EAA9-8EB2-6008-39F5DF6714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6666" t="82444" r="73560"/>
                <a:stretch/>
              </p:blipFill>
              <p:spPr>
                <a:xfrm>
                  <a:off x="5131351" y="3794996"/>
                  <a:ext cx="1614389" cy="398042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箭头: 下 34">
              <a:extLst>
                <a:ext uri="{FF2B5EF4-FFF2-40B4-BE49-F238E27FC236}">
                  <a16:creationId xmlns:a16="http://schemas.microsoft.com/office/drawing/2014/main" id="{871FCCD5-1D84-6703-B21A-F19AFFAE96A7}"/>
                </a:ext>
              </a:extLst>
            </p:cNvPr>
            <p:cNvSpPr/>
            <p:nvPr/>
          </p:nvSpPr>
          <p:spPr>
            <a:xfrm>
              <a:off x="4505784" y="1894620"/>
              <a:ext cx="132431" cy="298759"/>
            </a:xfrm>
            <a:prstGeom prst="downArrow">
              <a:avLst/>
            </a:prstGeom>
            <a:solidFill>
              <a:schemeClr val="tx1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箭头: 下 35">
              <a:extLst>
                <a:ext uri="{FF2B5EF4-FFF2-40B4-BE49-F238E27FC236}">
                  <a16:creationId xmlns:a16="http://schemas.microsoft.com/office/drawing/2014/main" id="{DB594257-A5C0-B1E4-0186-529EB9CDC33A}"/>
                </a:ext>
              </a:extLst>
            </p:cNvPr>
            <p:cNvSpPr/>
            <p:nvPr/>
          </p:nvSpPr>
          <p:spPr>
            <a:xfrm>
              <a:off x="4505783" y="3338286"/>
              <a:ext cx="132431" cy="298759"/>
            </a:xfrm>
            <a:prstGeom prst="downArrow">
              <a:avLst/>
            </a:prstGeom>
            <a:solidFill>
              <a:schemeClr val="tx1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A37DA74C-145E-C143-AF95-DE2EF8D44611}"/>
                </a:ext>
              </a:extLst>
            </p:cNvPr>
            <p:cNvSpPr/>
            <p:nvPr/>
          </p:nvSpPr>
          <p:spPr>
            <a:xfrm>
              <a:off x="4505783" y="2618754"/>
              <a:ext cx="132431" cy="298759"/>
            </a:xfrm>
            <a:prstGeom prst="downArrow">
              <a:avLst/>
            </a:prstGeom>
            <a:solidFill>
              <a:schemeClr val="tx1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BA1A0AB-3625-757A-A243-99911C319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830" y="1917301"/>
              <a:ext cx="1413385" cy="25339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5366A3F-EDC6-F1CF-F42A-F31BAAA97D97}"/>
                </a:ext>
              </a:extLst>
            </p:cNvPr>
            <p:cNvSpPr/>
            <p:nvPr/>
          </p:nvSpPr>
          <p:spPr>
            <a:xfrm>
              <a:off x="4789830" y="1889654"/>
              <a:ext cx="1434396" cy="298759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</p:spPr>
          <p:txBody>
            <a:bodyPr wrap="non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ED07C97-A56B-6BBD-3BE3-5EC691BB3615}"/>
                </a:ext>
              </a:extLst>
            </p:cNvPr>
            <p:cNvSpPr txBox="1"/>
            <p:nvPr/>
          </p:nvSpPr>
          <p:spPr>
            <a:xfrm>
              <a:off x="4789830" y="2609736"/>
              <a:ext cx="180646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</a:rPr>
                <a:t>Compress the trace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49EEF68-C762-5BCC-4BBE-98BF14DDAD0B}"/>
                </a:ext>
              </a:extLst>
            </p:cNvPr>
            <p:cNvSpPr txBox="1"/>
            <p:nvPr/>
          </p:nvSpPr>
          <p:spPr>
            <a:xfrm>
              <a:off x="4789830" y="3341286"/>
              <a:ext cx="4581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</a:rPr>
                <a:t>Construct the ASP representation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BF891F9-2F10-8BB3-B7F4-C2C9B6EF670F}"/>
                </a:ext>
              </a:extLst>
            </p:cNvPr>
            <p:cNvSpPr/>
            <p:nvPr/>
          </p:nvSpPr>
          <p:spPr>
            <a:xfrm>
              <a:off x="3073668" y="3698052"/>
              <a:ext cx="3013554" cy="298759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262EE9D9-D26D-EB41-56B2-DCFAA9CB90D1}"/>
              </a:ext>
            </a:extLst>
          </p:cNvPr>
          <p:cNvSpPr/>
          <p:nvPr/>
        </p:nvSpPr>
        <p:spPr>
          <a:xfrm>
            <a:off x="4477671" y="4263561"/>
            <a:ext cx="359190" cy="298759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7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5" grpId="0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+mn-lt"/>
              </a:rPr>
              <a:t>Exploitation of Reward Machines</a:t>
            </a:r>
            <a:endParaRPr kumimoji="1" lang="zh-CN" altLang="en-US" sz="2000" b="1" dirty="0"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1E5F48-5EDA-36EA-4011-E7321A0CEA83}"/>
              </a:ext>
            </a:extLst>
          </p:cNvPr>
          <p:cNvSpPr txBox="1"/>
          <p:nvPr/>
        </p:nvSpPr>
        <p:spPr>
          <a:xfrm>
            <a:off x="280799" y="1061736"/>
            <a:ext cx="4581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 Machine State Belief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C5F01D-739C-45B1-3670-E284EDEBF43B}"/>
              </a:ext>
            </a:extLst>
          </p:cNvPr>
          <p:cNvSpPr txBox="1"/>
          <p:nvPr/>
        </p:nvSpPr>
        <p:spPr>
          <a:xfrm>
            <a:off x="280799" y="2275807"/>
            <a:ext cx="4581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Reward Shaping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89337A3-F8E5-26EB-5180-617223120AD6}"/>
              </a:ext>
            </a:extLst>
          </p:cNvPr>
          <p:cNvGrpSpPr/>
          <p:nvPr/>
        </p:nvGrpSpPr>
        <p:grpSpPr>
          <a:xfrm>
            <a:off x="1567690" y="1691169"/>
            <a:ext cx="5999123" cy="614265"/>
            <a:chOff x="1678039" y="1807763"/>
            <a:chExt cx="5868067" cy="53347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CD4D16-CE58-6F4F-75F2-AF4B880A7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039" y="1807763"/>
              <a:ext cx="1697255" cy="43272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9018F8-1B36-1B65-3F5C-413085394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6969" y="1807763"/>
              <a:ext cx="3939137" cy="533475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BEF1941-E3A2-D3AA-E618-B914A1F68261}"/>
              </a:ext>
            </a:extLst>
          </p:cNvPr>
          <p:cNvSpPr txBox="1"/>
          <p:nvPr/>
        </p:nvSpPr>
        <p:spPr>
          <a:xfrm>
            <a:off x="3542822" y="1078131"/>
            <a:ext cx="4095623" cy="523220"/>
          </a:xfrm>
          <a:prstGeom prst="rect">
            <a:avLst/>
          </a:prstGeom>
          <a:solidFill>
            <a:srgbClr val="D3ECB9"/>
          </a:solidFill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categorical probability distribution </a:t>
            </a:r>
            <a:r>
              <a:rPr lang="zh-CN" altLang="en-US" sz="1400" dirty="0"/>
              <a:t>expressing the RL agent’s belief of being in an RM state </a:t>
            </a:r>
            <a:r>
              <a:rPr lang="zh-CN" altLang="en-US" sz="1400" b="1" dirty="0"/>
              <a:t>u</a:t>
            </a:r>
            <a:r>
              <a:rPr lang="zh-CN" altLang="en-US" sz="1400" dirty="0"/>
              <a:t> at timestep </a:t>
            </a:r>
            <a:r>
              <a:rPr lang="zh-CN" altLang="en-US" sz="1400" b="1" dirty="0"/>
              <a:t>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F65E11-7007-5945-A5C2-7C53D942B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51" y="2881369"/>
            <a:ext cx="2609718" cy="168293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2413CB5-17DB-F21B-3632-09BBE19E03D7}"/>
              </a:ext>
            </a:extLst>
          </p:cNvPr>
          <p:cNvGrpSpPr/>
          <p:nvPr/>
        </p:nvGrpSpPr>
        <p:grpSpPr>
          <a:xfrm>
            <a:off x="2813078" y="2700738"/>
            <a:ext cx="5940203" cy="423201"/>
            <a:chOff x="3103081" y="2735158"/>
            <a:chExt cx="5940203" cy="42320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984B98B-1906-2074-5A22-5723871C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3081" y="2735158"/>
              <a:ext cx="3250740" cy="423201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026D5B1-A137-F5FB-FC4B-FAC638321341}"/>
                </a:ext>
              </a:extLst>
            </p:cNvPr>
            <p:cNvGrpSpPr/>
            <p:nvPr/>
          </p:nvGrpSpPr>
          <p:grpSpPr>
            <a:xfrm>
              <a:off x="6813609" y="2762847"/>
              <a:ext cx="2229675" cy="304152"/>
              <a:chOff x="6659594" y="3174980"/>
              <a:chExt cx="2229675" cy="304152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DE83CC2C-60BD-6EC7-FD24-5AA876DEE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0280" y="3176711"/>
                <a:ext cx="2168305" cy="302421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4A540C8-5EC6-E4CB-C351-DBDA8D86E8EF}"/>
                  </a:ext>
                </a:extLst>
              </p:cNvPr>
              <p:cNvSpPr/>
              <p:nvPr/>
            </p:nvSpPr>
            <p:spPr>
              <a:xfrm>
                <a:off x="6659594" y="3174980"/>
                <a:ext cx="2229675" cy="298759"/>
              </a:xfrm>
              <a:prstGeom prst="rect">
                <a:avLst/>
              </a:prstGeom>
              <a:solidFill>
                <a:srgbClr val="FF0000">
                  <a:alpha val="33000"/>
                </a:srgbClr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8354EB9D-D305-72AD-CA32-3FFF81B19C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010" t="30315" r="3428"/>
          <a:stretch/>
        </p:blipFill>
        <p:spPr>
          <a:xfrm>
            <a:off x="2812590" y="3609564"/>
            <a:ext cx="3518819" cy="105592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3411635-3075-C254-DCB5-98DA658D32D9}"/>
              </a:ext>
            </a:extLst>
          </p:cNvPr>
          <p:cNvGrpSpPr/>
          <p:nvPr/>
        </p:nvGrpSpPr>
        <p:grpSpPr>
          <a:xfrm>
            <a:off x="2869447" y="3236715"/>
            <a:ext cx="3305603" cy="231715"/>
            <a:chOff x="3159450" y="3099529"/>
            <a:chExt cx="6790588" cy="47810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248B071-2A76-0E44-ECBF-353C94010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1664" t="2619" r="72852" b="86741"/>
            <a:stretch/>
          </p:blipFill>
          <p:spPr>
            <a:xfrm>
              <a:off x="3159450" y="3207295"/>
              <a:ext cx="1222814" cy="338554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A161CEDD-F5A3-9326-4600-3299E3612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624" t="664" b="85531"/>
            <a:stretch/>
          </p:blipFill>
          <p:spPr>
            <a:xfrm>
              <a:off x="4438633" y="3118957"/>
              <a:ext cx="2398853" cy="43923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18E1EDE-74AE-CAC1-5D93-F5D15330A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7791" t="11620" r="53510" b="73353"/>
            <a:stretch/>
          </p:blipFill>
          <p:spPr>
            <a:xfrm>
              <a:off x="6893855" y="3099529"/>
              <a:ext cx="3056183" cy="478104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39B2F00-C150-BFDE-E695-38C477CF1EB3}"/>
              </a:ext>
            </a:extLst>
          </p:cNvPr>
          <p:cNvGrpSpPr/>
          <p:nvPr/>
        </p:nvGrpSpPr>
        <p:grpSpPr>
          <a:xfrm>
            <a:off x="6463478" y="3604952"/>
            <a:ext cx="2680522" cy="920834"/>
            <a:chOff x="4095292" y="997821"/>
            <a:chExt cx="4629796" cy="1427100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4CB546A-A995-B562-C819-64BCF6D4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95292" y="997821"/>
              <a:ext cx="4629796" cy="523948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F251C56-C511-1A39-217F-43FBA5CF6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95292" y="1615183"/>
              <a:ext cx="3267531" cy="809738"/>
            </a:xfrm>
            <a:prstGeom prst="rect">
              <a:avLst/>
            </a:prstGeom>
          </p:spPr>
        </p:pic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3033764-2035-657F-3FD6-5B5313B316B3}"/>
              </a:ext>
            </a:extLst>
          </p:cNvPr>
          <p:cNvSpPr/>
          <p:nvPr/>
        </p:nvSpPr>
        <p:spPr>
          <a:xfrm>
            <a:off x="6415930" y="3611803"/>
            <a:ext cx="2728070" cy="952504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lang="en-US" altLang="zh-CN" dirty="0"/>
              <a:t>Interleaved Learning Algorithm</a:t>
            </a:r>
            <a:endParaRPr kumimoji="1" lang="zh-CN" altLang="en-US" sz="2000" b="1" dirty="0"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55858B-3068-A492-3D47-9A77A2F69582}"/>
              </a:ext>
            </a:extLst>
          </p:cNvPr>
          <p:cNvGrpSpPr/>
          <p:nvPr/>
        </p:nvGrpSpPr>
        <p:grpSpPr>
          <a:xfrm>
            <a:off x="1692430" y="786774"/>
            <a:ext cx="5759140" cy="3817160"/>
            <a:chOff x="280799" y="871441"/>
            <a:chExt cx="5759140" cy="38171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8D13DDB-75AD-7DC0-DAF1-FF35A1D5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99" y="871441"/>
              <a:ext cx="2933696" cy="381716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D669EC9-6068-44F3-8173-F9F14B662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4060" y="1140678"/>
              <a:ext cx="2935879" cy="110192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60FA6F3-3630-0203-68A7-300D4AB9B06C}"/>
                </a:ext>
              </a:extLst>
            </p:cNvPr>
            <p:cNvSpPr/>
            <p:nvPr/>
          </p:nvSpPr>
          <p:spPr>
            <a:xfrm>
              <a:off x="385895" y="1140678"/>
              <a:ext cx="2718165" cy="624622"/>
            </a:xfrm>
            <a:prstGeom prst="rect">
              <a:avLst/>
            </a:prstGeom>
            <a:solidFill>
              <a:srgbClr val="00B050">
                <a:alpha val="33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4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D885A-D4F7-F03E-BAF3-0A91FCB20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4DE35-528E-8E14-EBA5-842EC3EE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lang="en-US" altLang="zh-CN" dirty="0"/>
              <a:t>Interleaved Learning Algorithm</a:t>
            </a:r>
            <a:endParaRPr kumimoji="1" lang="zh-CN" altLang="en-US" sz="2000" b="1" dirty="0"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E1A8D63-E64B-9CED-1DF8-1E10744B8DF6}"/>
              </a:ext>
            </a:extLst>
          </p:cNvPr>
          <p:cNvGrpSpPr/>
          <p:nvPr/>
        </p:nvGrpSpPr>
        <p:grpSpPr>
          <a:xfrm>
            <a:off x="1692430" y="776614"/>
            <a:ext cx="5759140" cy="3817160"/>
            <a:chOff x="280799" y="871441"/>
            <a:chExt cx="5759140" cy="38171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9AE027-B298-F2A9-6D49-71E0A0F1F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99" y="871441"/>
              <a:ext cx="2933696" cy="381716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495B5E1-8F95-A9C1-5047-DF8A38144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4060" y="1140678"/>
              <a:ext cx="2935879" cy="110192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29F8F69-8C6B-00FB-F760-1E96D719E6A7}"/>
                </a:ext>
              </a:extLst>
            </p:cNvPr>
            <p:cNvSpPr/>
            <p:nvPr/>
          </p:nvSpPr>
          <p:spPr>
            <a:xfrm>
              <a:off x="388565" y="2155399"/>
              <a:ext cx="2715496" cy="1144908"/>
            </a:xfrm>
            <a:prstGeom prst="rect">
              <a:avLst/>
            </a:prstGeom>
            <a:solidFill>
              <a:srgbClr val="00B050">
                <a:alpha val="33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115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F07BC-260A-E81A-5D99-05AAECD30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2446F-5CEA-6FD7-B71E-81B03AA2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lang="en-US" altLang="zh-CN" dirty="0"/>
              <a:t>Interleaved Learning Algorithm</a:t>
            </a:r>
            <a:endParaRPr kumimoji="1" lang="zh-CN" altLang="en-US" sz="2000" b="1" dirty="0"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A1E8D9E-A456-8698-D243-4BFF8B4E11F0}"/>
              </a:ext>
            </a:extLst>
          </p:cNvPr>
          <p:cNvGrpSpPr/>
          <p:nvPr/>
        </p:nvGrpSpPr>
        <p:grpSpPr>
          <a:xfrm>
            <a:off x="1692430" y="774501"/>
            <a:ext cx="5759140" cy="3817160"/>
            <a:chOff x="280799" y="871441"/>
            <a:chExt cx="5759140" cy="38171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7F99390-D0CA-134F-A8A7-A2993C2E0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99" y="871441"/>
              <a:ext cx="2933696" cy="381716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552C973-623A-62C9-D0F4-5F354D2F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4060" y="1140678"/>
              <a:ext cx="2935879" cy="110192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0C2E211-B23F-BF98-6789-085C74E798D3}"/>
                </a:ext>
              </a:extLst>
            </p:cNvPr>
            <p:cNvSpPr/>
            <p:nvPr/>
          </p:nvSpPr>
          <p:spPr>
            <a:xfrm>
              <a:off x="364913" y="3296485"/>
              <a:ext cx="2739147" cy="394982"/>
            </a:xfrm>
            <a:prstGeom prst="rect">
              <a:avLst/>
            </a:prstGeom>
            <a:solidFill>
              <a:srgbClr val="00B050">
                <a:alpha val="33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14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16F9-18A4-A148-3CAA-B3963C20A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FD9BC-1056-1432-2744-2DD5CF11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lang="en-US" altLang="zh-CN" dirty="0"/>
              <a:t>Interleaved Learning Algorithm</a:t>
            </a:r>
            <a:endParaRPr kumimoji="1" lang="zh-CN" altLang="en-US" sz="2000" b="1" dirty="0"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7CBADB-887C-DBB9-0DD5-513FFAFF89C4}"/>
              </a:ext>
            </a:extLst>
          </p:cNvPr>
          <p:cNvGrpSpPr/>
          <p:nvPr/>
        </p:nvGrpSpPr>
        <p:grpSpPr>
          <a:xfrm>
            <a:off x="1692430" y="805184"/>
            <a:ext cx="5759140" cy="3817160"/>
            <a:chOff x="280799" y="871441"/>
            <a:chExt cx="5759140" cy="38171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6A064A-1FC0-7309-E422-88B92E66F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99" y="871441"/>
              <a:ext cx="2933696" cy="381716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0D0DCEF-7AC6-DD1A-08EF-31BDDC1C2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4060" y="1140678"/>
              <a:ext cx="2935879" cy="110192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D0E70B8-3EB7-840A-D7E6-F54C9E48C07A}"/>
                </a:ext>
              </a:extLst>
            </p:cNvPr>
            <p:cNvSpPr/>
            <p:nvPr/>
          </p:nvSpPr>
          <p:spPr>
            <a:xfrm>
              <a:off x="349673" y="3777173"/>
              <a:ext cx="2754387" cy="911427"/>
            </a:xfrm>
            <a:prstGeom prst="rect">
              <a:avLst/>
            </a:prstGeom>
            <a:solidFill>
              <a:srgbClr val="00B050">
                <a:alpha val="33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068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82E53-6ACA-AF8B-4FCA-309C4CC8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+mn-lt"/>
              </a:rPr>
              <a:t>Experiment</a:t>
            </a:r>
            <a:endParaRPr lang="zh-CN" alt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2797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88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25711E-E7C5-BF28-50FB-6232A7713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235" y="853031"/>
            <a:ext cx="6809373" cy="4001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B1A414-2119-044E-E0F7-E4EDE37AEB5F}"/>
              </a:ext>
            </a:extLst>
          </p:cNvPr>
          <p:cNvSpPr txBox="1"/>
          <p:nvPr/>
        </p:nvSpPr>
        <p:spPr>
          <a:xfrm>
            <a:off x="454291" y="3643930"/>
            <a:ext cx="1457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PROB-IRM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0CD220-FE02-82C2-11C7-A29A30FD06E6}"/>
              </a:ext>
            </a:extLst>
          </p:cNvPr>
          <p:cNvSpPr txBox="1"/>
          <p:nvPr/>
        </p:nvSpPr>
        <p:spPr>
          <a:xfrm>
            <a:off x="187335" y="1740650"/>
            <a:ext cx="1991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H</a:t>
            </a:r>
            <a:r>
              <a:rPr lang="zh-CN" altLang="en-US" sz="1600" b="1" dirty="0"/>
              <a:t>andcrafted RMs</a:t>
            </a:r>
          </a:p>
        </p:txBody>
      </p:sp>
    </p:spTree>
    <p:extLst>
      <p:ext uri="{BB962C8B-B14F-4D97-AF65-F5344CB8AC3E}">
        <p14:creationId xmlns:p14="http://schemas.microsoft.com/office/powerpoint/2010/main" val="883369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88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Ablation Studies: Reward Shaping </a:t>
            </a:r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1C97EB6-1241-513D-6146-CC76E01563FE}"/>
              </a:ext>
            </a:extLst>
          </p:cNvPr>
          <p:cNvGrpSpPr/>
          <p:nvPr/>
        </p:nvGrpSpPr>
        <p:grpSpPr>
          <a:xfrm>
            <a:off x="766046" y="1191193"/>
            <a:ext cx="7432869" cy="3063703"/>
            <a:chOff x="1060618" y="1099139"/>
            <a:chExt cx="7432869" cy="30637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D27952B-6EF8-2140-048D-9C0A9777E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6719" y="1147822"/>
              <a:ext cx="3756768" cy="301502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E1614CB-DD56-BA9A-7A28-4CF585B61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0618" y="1099139"/>
              <a:ext cx="3756768" cy="3011799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D100309-B602-D900-5D2A-0E891E7646F3}"/>
              </a:ext>
            </a:extLst>
          </p:cNvPr>
          <p:cNvSpPr txBox="1"/>
          <p:nvPr/>
        </p:nvSpPr>
        <p:spPr>
          <a:xfrm>
            <a:off x="5150403" y="4254896"/>
            <a:ext cx="2772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without reward shaping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885941-0E32-A9F0-0437-EB568D9ED16F}"/>
              </a:ext>
            </a:extLst>
          </p:cNvPr>
          <p:cNvSpPr txBox="1"/>
          <p:nvPr/>
        </p:nvSpPr>
        <p:spPr>
          <a:xfrm>
            <a:off x="1890169" y="4254896"/>
            <a:ext cx="1902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reward shaping</a:t>
            </a:r>
          </a:p>
        </p:txBody>
      </p:sp>
    </p:spTree>
    <p:extLst>
      <p:ext uri="{BB962C8B-B14F-4D97-AF65-F5344CB8AC3E}">
        <p14:creationId xmlns:p14="http://schemas.microsoft.com/office/powerpoint/2010/main" val="244565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b="1" dirty="0">
                <a:latin typeface="+mn-lt"/>
              </a:rPr>
              <a:t>Authors</a:t>
            </a:r>
            <a:endParaRPr kumimoji="1" lang="zh-CN" altLang="en-US" sz="2000" b="1" dirty="0"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04E5E8-CE04-D89C-D9A6-89F8DE110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96"/>
          <a:stretch/>
        </p:blipFill>
        <p:spPr>
          <a:xfrm>
            <a:off x="4809378" y="1432046"/>
            <a:ext cx="3721291" cy="87433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355D5C5-8C24-FF6E-BF7D-E0D03D72B8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92" t="6338" r="3670"/>
          <a:stretch/>
        </p:blipFill>
        <p:spPr>
          <a:xfrm>
            <a:off x="5802862" y="2962541"/>
            <a:ext cx="3287832" cy="874333"/>
          </a:xfrm>
          <a:prstGeom prst="rect">
            <a:avLst/>
          </a:prstGeom>
        </p:spPr>
      </p:pic>
      <p:pic>
        <p:nvPicPr>
          <p:cNvPr id="1030" name="Picture 6" descr="Ale1">
            <a:extLst>
              <a:ext uri="{FF2B5EF4-FFF2-40B4-BE49-F238E27FC236}">
                <a16:creationId xmlns:a16="http://schemas.microsoft.com/office/drawing/2014/main" id="{6C0C0916-B8B2-2850-9F38-F89FE207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71" y="2816543"/>
            <a:ext cx="881591" cy="118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7FDC2B5-E600-9285-FA9E-28EBF0E98077}"/>
              </a:ext>
            </a:extLst>
          </p:cNvPr>
          <p:cNvSpPr/>
          <p:nvPr/>
        </p:nvSpPr>
        <p:spPr>
          <a:xfrm>
            <a:off x="8013174" y="2785109"/>
            <a:ext cx="1130826" cy="41258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6D981-5B21-7486-B8F6-599D47C8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9" y="1176806"/>
            <a:ext cx="1031176" cy="103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E00C5A-F165-DAB4-C8E7-AE9E31073815}"/>
              </a:ext>
            </a:extLst>
          </p:cNvPr>
          <p:cNvSpPr txBox="1"/>
          <p:nvPr/>
        </p:nvSpPr>
        <p:spPr>
          <a:xfrm>
            <a:off x="1634409" y="1261507"/>
            <a:ext cx="27780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Roko </a:t>
            </a:r>
            <a:r>
              <a:rPr lang="en-US" altLang="zh-CN" sz="14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Parac</a:t>
            </a:r>
            <a:endParaRPr lang="en-US" altLang="zh-CN" sz="1400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altLang="zh-CN" sz="12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Imperial College London</a:t>
            </a:r>
          </a:p>
          <a:p>
            <a:pPr algn="l" fontAlgn="base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 Machines (RMs), </a:t>
            </a:r>
            <a:r>
              <a:rPr lang="en-US" altLang="zh-CN" sz="12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learning, neuro-symbolic learning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6BC73BA-1A9B-CEA4-03A1-FE5898CDE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99" y="2388568"/>
            <a:ext cx="3460929" cy="12510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308AC5-7071-CADA-2542-57C45F814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153" y="3731031"/>
            <a:ext cx="4033847" cy="10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4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D68F6-54A2-83C7-4015-D7982C51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+mn-lt"/>
              </a:rPr>
              <a:t>Background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277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B46AF-DAA2-951C-794C-6BE55F00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Reward Machine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35F025-28E7-00DE-CC04-385871D1BCC0}"/>
              </a:ext>
            </a:extLst>
          </p:cNvPr>
          <p:cNvSpPr txBox="1"/>
          <p:nvPr/>
        </p:nvSpPr>
        <p:spPr>
          <a:xfrm>
            <a:off x="384156" y="1209698"/>
            <a:ext cx="8375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b="1" i="0" dirty="0">
                <a:solidFill>
                  <a:srgbClr val="0D0D0D"/>
                </a:solidFill>
                <a:effectLst/>
              </a:rPr>
              <a:t>Reward machine </a:t>
            </a:r>
            <a:r>
              <a:rPr lang="en-US" altLang="zh-CN" b="0" i="0" dirty="0">
                <a:solidFill>
                  <a:srgbClr val="0D0D0D"/>
                </a:solidFill>
                <a:effectLst/>
              </a:rPr>
              <a:t>consists of a </a:t>
            </a:r>
            <a:r>
              <a:rPr lang="en-US" altLang="zh-CN" b="1" i="0" dirty="0">
                <a:solidFill>
                  <a:srgbClr val="0D0D0D"/>
                </a:solidFill>
                <a:effectLst/>
              </a:rPr>
              <a:t>finite state machine (FSM)</a:t>
            </a:r>
            <a:r>
              <a:rPr lang="en-US" altLang="zh-CN" b="0" i="0" dirty="0">
                <a:solidFill>
                  <a:srgbClr val="0D0D0D"/>
                </a:solidFill>
                <a:effectLst/>
              </a:rPr>
              <a:t> and </a:t>
            </a:r>
            <a:r>
              <a:rPr lang="en-US" altLang="zh-CN" b="1" i="0" dirty="0">
                <a:solidFill>
                  <a:srgbClr val="0D0D0D"/>
                </a:solidFill>
                <a:effectLst/>
              </a:rPr>
              <a:t>state-reward function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rgbClr val="0D0D0D"/>
              </a:solidFill>
              <a:effectLst/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0D0D0D"/>
                </a:solidFill>
                <a:effectLst/>
              </a:rPr>
              <a:t>Each </a:t>
            </a:r>
            <a:r>
              <a:rPr lang="en-US" altLang="zh-CN" b="1" i="0" dirty="0">
                <a:solidFill>
                  <a:srgbClr val="0D0D0D"/>
                </a:solidFill>
                <a:effectLst/>
              </a:rPr>
              <a:t>state</a:t>
            </a:r>
            <a:r>
              <a:rPr lang="en-US" altLang="zh-CN" b="0" i="0" dirty="0">
                <a:solidFill>
                  <a:srgbClr val="0D0D0D"/>
                </a:solidFill>
                <a:effectLst/>
              </a:rPr>
              <a:t> represents a particular situation or condition in the environment, and </a:t>
            </a:r>
            <a:r>
              <a:rPr lang="en-US" altLang="zh-CN" b="1" i="0" dirty="0">
                <a:solidFill>
                  <a:srgbClr val="0D0D0D"/>
                </a:solidFill>
                <a:effectLst/>
              </a:rPr>
              <a:t>transitions</a:t>
            </a:r>
            <a:r>
              <a:rPr lang="en-US" altLang="zh-CN" b="0" i="0" dirty="0">
                <a:solidFill>
                  <a:srgbClr val="0D0D0D"/>
                </a:solidFill>
                <a:effectLst/>
              </a:rPr>
              <a:t> describe the agent's movements between states.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rgbClr val="0D0D0D"/>
              </a:solidFill>
              <a:effectLst/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dirty="0"/>
              <a:t>A reward machine allows for composing different reward functions in </a:t>
            </a:r>
            <a:r>
              <a:rPr lang="en-US" altLang="zh-CN" b="1" dirty="0"/>
              <a:t>flexible</a:t>
            </a:r>
            <a:r>
              <a:rPr lang="en-US" altLang="zh-CN" dirty="0"/>
              <a:t> ways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18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B46AF-DAA2-951C-794C-6BE55F00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Reward Machine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F83078-02B7-420B-69C0-E285735B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15" y="1315445"/>
            <a:ext cx="3057411" cy="2321639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B9D7E811-22CA-4939-5CC2-A5FAE567123E}"/>
              </a:ext>
            </a:extLst>
          </p:cNvPr>
          <p:cNvSpPr/>
          <p:nvPr/>
        </p:nvSpPr>
        <p:spPr>
          <a:xfrm>
            <a:off x="4380858" y="2280557"/>
            <a:ext cx="519422" cy="211015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3E820D-23CA-8540-003C-83D20C3BBBA3}"/>
              </a:ext>
            </a:extLst>
          </p:cNvPr>
          <p:cNvSpPr txBox="1"/>
          <p:nvPr/>
        </p:nvSpPr>
        <p:spPr>
          <a:xfrm>
            <a:off x="5883598" y="3507008"/>
            <a:ext cx="163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Reward Machine</a:t>
            </a:r>
            <a:endParaRPr lang="zh-CN" altLang="en-US" sz="1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E902A3-D684-D1BF-95B7-54BB4C99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748" y="4026013"/>
            <a:ext cx="2478065" cy="2845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63FAB8A-D9EB-F167-F898-0CE7042A78AF}"/>
              </a:ext>
            </a:extLst>
          </p:cNvPr>
          <p:cNvSpPr txBox="1"/>
          <p:nvPr/>
        </p:nvSpPr>
        <p:spPr>
          <a:xfrm>
            <a:off x="589522" y="3973863"/>
            <a:ext cx="247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state-reward function：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1DD312-8829-DD40-4CC2-C9D1D90A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50" y="1177414"/>
            <a:ext cx="3481527" cy="2245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011B29-1EA3-F1C8-0A15-3BD4FC219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748" y="4375838"/>
            <a:ext cx="1678461" cy="2765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4DCB34-8735-8C94-B839-EFA0B790A5CC}"/>
              </a:ext>
            </a:extLst>
          </p:cNvPr>
          <p:cNvSpPr txBox="1"/>
          <p:nvPr/>
        </p:nvSpPr>
        <p:spPr>
          <a:xfrm>
            <a:off x="365509" y="4309326"/>
            <a:ext cx="2584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state-transition function:</a:t>
            </a:r>
            <a:endParaRPr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4DAA57-671B-C211-BF30-2031AA07F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783" y="4158529"/>
            <a:ext cx="2490487" cy="27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3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1B4CC-3A00-786E-2DC2-FCB857EED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8D8F1-51BB-0CE8-7E12-652B27597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Reward Machine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C36DE-1DBA-0AA5-5313-EEBDFDB2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15" y="1315445"/>
            <a:ext cx="3057411" cy="2321639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B4EA6468-07F8-6B1F-1F21-230083B8447A}"/>
              </a:ext>
            </a:extLst>
          </p:cNvPr>
          <p:cNvSpPr/>
          <p:nvPr/>
        </p:nvSpPr>
        <p:spPr>
          <a:xfrm>
            <a:off x="4380858" y="2280557"/>
            <a:ext cx="519422" cy="211015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C48603-7FC0-4B27-89FB-5C1ADA7F7058}"/>
              </a:ext>
            </a:extLst>
          </p:cNvPr>
          <p:cNvSpPr txBox="1"/>
          <p:nvPr/>
        </p:nvSpPr>
        <p:spPr>
          <a:xfrm>
            <a:off x="5883598" y="3507008"/>
            <a:ext cx="163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Reward Machine</a:t>
            </a:r>
            <a:endParaRPr lang="zh-CN" altLang="en-US" sz="1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E2FD30-BA3C-F04D-47A7-DD833DCA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50" y="1177414"/>
            <a:ext cx="3481527" cy="22451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091CA24-A180-0B96-C415-9FDBA71E18B5}"/>
              </a:ext>
            </a:extLst>
          </p:cNvPr>
          <p:cNvSpPr txBox="1"/>
          <p:nvPr/>
        </p:nvSpPr>
        <p:spPr>
          <a:xfrm>
            <a:off x="2184035" y="4110942"/>
            <a:ext cx="1440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Q-function</a:t>
            </a:r>
            <a:r>
              <a:rPr lang="en-US" altLang="zh-CN" b="1" dirty="0"/>
              <a:t>: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4DF66C2-467A-ABE2-8027-0820C495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211" y="4110942"/>
            <a:ext cx="3862359" cy="4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F2723-514C-0B3D-3FB2-9DB53FEC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C82DE-CF2A-FC83-1B00-D47FBA73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Reward Machine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9F6CDE-535A-3940-9DE2-B8A4ABD5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15" y="1315445"/>
            <a:ext cx="3057411" cy="2321639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5EBA6B62-CB98-377D-09FD-C28A924D0CFF}"/>
              </a:ext>
            </a:extLst>
          </p:cNvPr>
          <p:cNvSpPr/>
          <p:nvPr/>
        </p:nvSpPr>
        <p:spPr>
          <a:xfrm>
            <a:off x="4380858" y="2280557"/>
            <a:ext cx="519422" cy="211015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79613E-C653-2EB9-5777-16A9FDD5591F}"/>
              </a:ext>
            </a:extLst>
          </p:cNvPr>
          <p:cNvSpPr txBox="1"/>
          <p:nvPr/>
        </p:nvSpPr>
        <p:spPr>
          <a:xfrm>
            <a:off x="5883598" y="3507008"/>
            <a:ext cx="163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Reward Machine</a:t>
            </a:r>
            <a:endParaRPr lang="zh-CN" altLang="en-US" sz="1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761868-DCBB-7739-4E96-B63D476D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50" y="1177414"/>
            <a:ext cx="3481527" cy="22451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5F19B8B-7FC4-BD9C-6190-A677F0B91BC8}"/>
              </a:ext>
            </a:extLst>
          </p:cNvPr>
          <p:cNvSpPr txBox="1"/>
          <p:nvPr/>
        </p:nvSpPr>
        <p:spPr>
          <a:xfrm>
            <a:off x="489702" y="4076817"/>
            <a:ext cx="84701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 learning approaches assume a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 labelling function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construct that enables agents to accurately observe the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highlevel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events occurring in the environment. This assumption is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</a:t>
            </a:r>
          </a:p>
        </p:txBody>
      </p:sp>
    </p:spTree>
    <p:extLst>
      <p:ext uri="{BB962C8B-B14F-4D97-AF65-F5344CB8AC3E}">
        <p14:creationId xmlns:p14="http://schemas.microsoft.com/office/powerpoint/2010/main" val="377041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D68F6-54A2-83C7-4015-D7982C51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38" y="1749944"/>
            <a:ext cx="8128724" cy="1067282"/>
          </a:xfrm>
        </p:spPr>
        <p:txBody>
          <a:bodyPr>
            <a:normAutofit/>
          </a:bodyPr>
          <a:lstStyle/>
          <a:p>
            <a:r>
              <a:rPr kumimoji="1" lang="en-US" altLang="zh-CN" sz="3200" b="1" dirty="0" err="1">
                <a:solidFill>
                  <a:srgbClr val="FF0000"/>
                </a:solidFill>
                <a:latin typeface="+mn-lt"/>
              </a:rPr>
              <a:t>P</a:t>
            </a:r>
            <a:r>
              <a:rPr kumimoji="1" lang="en-US" altLang="zh-CN" sz="3200" b="1" dirty="0" err="1">
                <a:latin typeface="+mn-lt"/>
              </a:rPr>
              <a:t>robabilisitic</a:t>
            </a:r>
            <a:r>
              <a:rPr kumimoji="1" lang="en-US" altLang="zh-CN" sz="3200" b="1" dirty="0">
                <a:latin typeface="+mn-lt"/>
              </a:rPr>
              <a:t> </a:t>
            </a:r>
            <a:r>
              <a:rPr kumimoji="1" lang="en-US" altLang="zh-CN" sz="3200" b="1" dirty="0">
                <a:solidFill>
                  <a:srgbClr val="FF0000"/>
                </a:solidFill>
                <a:latin typeface="+mn-lt"/>
              </a:rPr>
              <a:t>I</a:t>
            </a:r>
            <a:r>
              <a:rPr kumimoji="1" lang="en-US" altLang="zh-CN" sz="3200" b="1" dirty="0">
                <a:latin typeface="+mn-lt"/>
              </a:rPr>
              <a:t>nduction of </a:t>
            </a:r>
            <a:r>
              <a:rPr kumimoji="1" lang="en-US" altLang="zh-CN" sz="3200" b="1" dirty="0">
                <a:solidFill>
                  <a:srgbClr val="FF0000"/>
                </a:solidFill>
                <a:latin typeface="+mn-lt"/>
              </a:rPr>
              <a:t>R</a:t>
            </a:r>
            <a:r>
              <a:rPr kumimoji="1" lang="en-US" altLang="zh-CN" sz="3200" b="1" dirty="0">
                <a:latin typeface="+mn-lt"/>
              </a:rPr>
              <a:t>eward </a:t>
            </a:r>
            <a:r>
              <a:rPr kumimoji="1" lang="en-US" altLang="zh-CN" sz="3200" b="1" dirty="0">
                <a:solidFill>
                  <a:srgbClr val="FF0000"/>
                </a:solidFill>
                <a:latin typeface="+mn-lt"/>
              </a:rPr>
              <a:t>M</a:t>
            </a:r>
            <a:r>
              <a:rPr kumimoji="1" lang="en-US" altLang="zh-CN" sz="3200" b="1" dirty="0">
                <a:latin typeface="+mn-lt"/>
              </a:rPr>
              <a:t>achines</a:t>
            </a:r>
            <a:br>
              <a:rPr kumimoji="1" lang="en-US" altLang="zh-CN" sz="3200" b="1" dirty="0">
                <a:latin typeface="+mn-lt"/>
              </a:rPr>
            </a:br>
            <a:r>
              <a:rPr kumimoji="1" lang="zh-CN" altLang="en-US" sz="3200" b="1" dirty="0">
                <a:latin typeface="+mn-lt"/>
              </a:rPr>
              <a:t>（</a:t>
            </a:r>
            <a:r>
              <a:rPr kumimoji="1" lang="en-US" altLang="zh-CN" sz="3200" b="1" dirty="0">
                <a:latin typeface="+mn-lt"/>
              </a:rPr>
              <a:t>PROB-IRM)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796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18B89E-5EF6-FF4C-B502-2FBBA8E5C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69" y="1081875"/>
            <a:ext cx="4700462" cy="7206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F83CBE-536A-EBFD-6AB4-42AC709DEC46}"/>
              </a:ext>
            </a:extLst>
          </p:cNvPr>
          <p:cNvSpPr/>
          <p:nvPr/>
        </p:nvSpPr>
        <p:spPr>
          <a:xfrm>
            <a:off x="4271289" y="1081875"/>
            <a:ext cx="1374513" cy="33855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+mn-lt"/>
              </a:rPr>
              <a:t>1. Noisy Traces</a:t>
            </a:r>
            <a:endParaRPr kumimoji="1" lang="zh-CN" altLang="en-US" sz="2000" b="1" dirty="0"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AA05D5-0D07-99DF-07D3-00574A770D57}"/>
              </a:ext>
            </a:extLst>
          </p:cNvPr>
          <p:cNvSpPr txBox="1"/>
          <p:nvPr/>
        </p:nvSpPr>
        <p:spPr>
          <a:xfrm>
            <a:off x="529309" y="4003909"/>
            <a:ext cx="1336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Noisy trace</a:t>
            </a:r>
            <a:r>
              <a:rPr lang="en-US" altLang="zh-CN" sz="1600" b="1" dirty="0"/>
              <a:t>:</a:t>
            </a:r>
            <a:endParaRPr lang="zh-CN" altLang="en-US" sz="1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5420CE-16C8-BA3C-765C-F2A59A305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056" y="3977074"/>
            <a:ext cx="4501782" cy="3900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F9E4FC-EA09-0F98-C829-9E9F18259106}"/>
              </a:ext>
            </a:extLst>
          </p:cNvPr>
          <p:cNvSpPr txBox="1"/>
          <p:nvPr/>
        </p:nvSpPr>
        <p:spPr>
          <a:xfrm>
            <a:off x="529309" y="2636016"/>
            <a:ext cx="2361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Noisy labelling function</a:t>
            </a:r>
            <a:r>
              <a:rPr lang="en-US" altLang="zh-CN" sz="1600" b="1" dirty="0"/>
              <a:t>:</a:t>
            </a:r>
            <a:endParaRPr lang="zh-CN" altLang="en-US" sz="1600" b="1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524AEA6-1E95-BA1A-9D97-3DD6DC1E220C}"/>
              </a:ext>
            </a:extLst>
          </p:cNvPr>
          <p:cNvGrpSpPr/>
          <p:nvPr/>
        </p:nvGrpSpPr>
        <p:grpSpPr>
          <a:xfrm>
            <a:off x="2819911" y="2681520"/>
            <a:ext cx="4302727" cy="261004"/>
            <a:chOff x="3921487" y="2543497"/>
            <a:chExt cx="4302727" cy="26100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B520E86-C879-BAD0-732C-D3C548AC3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699" t="1" b="41689"/>
            <a:stretch/>
          </p:blipFill>
          <p:spPr>
            <a:xfrm>
              <a:off x="3921487" y="2543497"/>
              <a:ext cx="2273514" cy="26100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837FFE1-AD98-3296-5A52-4398FC3F9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95" t="55545" r="53809" b="-7544"/>
            <a:stretch/>
          </p:blipFill>
          <p:spPr>
            <a:xfrm>
              <a:off x="6195001" y="2571750"/>
              <a:ext cx="2029213" cy="232751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62917B00-F072-211C-EDE2-A72474C99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222" y="3278206"/>
            <a:ext cx="1930060" cy="5507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EA79F79-E2D8-32AB-A013-A9AC824D645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791" b="14096"/>
          <a:stretch/>
        </p:blipFill>
        <p:spPr>
          <a:xfrm>
            <a:off x="5645802" y="3183370"/>
            <a:ext cx="2953671" cy="58490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52816A-41C8-0EC5-761C-5BE1946BDBF5}"/>
              </a:ext>
            </a:extLst>
          </p:cNvPr>
          <p:cNvSpPr/>
          <p:nvPr/>
        </p:nvSpPr>
        <p:spPr>
          <a:xfrm>
            <a:off x="5645802" y="1080439"/>
            <a:ext cx="816367" cy="338554"/>
          </a:xfrm>
          <a:prstGeom prst="rect">
            <a:avLst/>
          </a:prstGeom>
          <a:solidFill>
            <a:schemeClr val="accent5">
              <a:alpha val="4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87E51A-4F60-84F9-F5DF-D8F24B90D9D3}"/>
              </a:ext>
            </a:extLst>
          </p:cNvPr>
          <p:cNvGrpSpPr/>
          <p:nvPr/>
        </p:nvGrpSpPr>
        <p:grpSpPr>
          <a:xfrm>
            <a:off x="1175087" y="1829361"/>
            <a:ext cx="6793825" cy="657979"/>
            <a:chOff x="878997" y="1841299"/>
            <a:chExt cx="6793825" cy="65797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F51BEB9-42A2-A8BA-C89C-E2B5A47A9121}"/>
                </a:ext>
              </a:extLst>
            </p:cNvPr>
            <p:cNvGrpSpPr/>
            <p:nvPr/>
          </p:nvGrpSpPr>
          <p:grpSpPr>
            <a:xfrm>
              <a:off x="878997" y="1852947"/>
              <a:ext cx="3881827" cy="646331"/>
              <a:chOff x="906142" y="1932984"/>
              <a:chExt cx="3881827" cy="646331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D600501-6332-68F4-3B42-59D23F93E1E9}"/>
                  </a:ext>
                </a:extLst>
              </p:cNvPr>
              <p:cNvSpPr txBox="1"/>
              <p:nvPr/>
            </p:nvSpPr>
            <p:spPr>
              <a:xfrm>
                <a:off x="906142" y="1932984"/>
                <a:ext cx="26312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sensitivity</a:t>
                </a:r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zh-CN" altLang="en-US" dirty="0"/>
                  <a:t>of the sensor</a:t>
                </a:r>
                <a:r>
                  <a:rPr lang="en-US" altLang="zh-CN" dirty="0"/>
                  <a:t>:</a:t>
                </a:r>
              </a:p>
              <a:p>
                <a:r>
                  <a:rPr lang="zh-CN" alt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specificity</a:t>
                </a:r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zh-CN" altLang="en-US" dirty="0"/>
                  <a:t>of the sensor</a:t>
                </a:r>
                <a:r>
                  <a:rPr lang="en-US" altLang="zh-CN" dirty="0"/>
                  <a:t>:</a:t>
                </a:r>
                <a:endParaRPr lang="zh-CN" altLang="en-US" dirty="0"/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EBE7B89-E0B1-EFB0-7B2B-EBB70649C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8502"/>
              <a:stretch/>
            </p:blipFill>
            <p:spPr>
              <a:xfrm>
                <a:off x="3421222" y="2010267"/>
                <a:ext cx="1366746" cy="253145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86B17047-881B-CC10-A773-8555490B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1223" y="2284997"/>
                <a:ext cx="1366746" cy="243469"/>
              </a:xfrm>
              <a:prstGeom prst="rect">
                <a:avLst/>
              </a:prstGeom>
            </p:spPr>
          </p:pic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5B84386-C4C5-F92F-89BF-D48A87C14C1C}"/>
                </a:ext>
              </a:extLst>
            </p:cNvPr>
            <p:cNvSpPr txBox="1"/>
            <p:nvPr/>
          </p:nvSpPr>
          <p:spPr>
            <a:xfrm>
              <a:off x="4958545" y="1841299"/>
              <a:ext cx="17736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</a:rPr>
                <a:t>prior probability</a:t>
              </a:r>
              <a:r>
                <a:rPr lang="en-US" altLang="zh-CN" dirty="0">
                  <a:solidFill>
                    <a:schemeClr val="accent1"/>
                  </a:solidFill>
                </a:rPr>
                <a:t>: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D80C541-CE35-98B7-30E6-AAA46E773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99190" y="1930230"/>
              <a:ext cx="973632" cy="232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74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  <p:bldP spid="7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kumimoji="1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139865</TotalTime>
  <Words>276</Words>
  <Application>Microsoft Office PowerPoint</Application>
  <PresentationFormat>全屏显示(16:9)</PresentationFormat>
  <Paragraphs>63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Lato</vt:lpstr>
      <vt:lpstr>Calibri</vt:lpstr>
      <vt:lpstr>Arial</vt:lpstr>
      <vt:lpstr>等线</vt:lpstr>
      <vt:lpstr>等线</vt:lpstr>
      <vt:lpstr>Wingdings</vt:lpstr>
      <vt:lpstr>Times New Roman</vt:lpstr>
      <vt:lpstr>MS Reference Sans Serif</vt:lpstr>
      <vt:lpstr>1_Office 主题​​</vt:lpstr>
      <vt:lpstr>PowerPoint 演示文稿</vt:lpstr>
      <vt:lpstr>Authors</vt:lpstr>
      <vt:lpstr>Background</vt:lpstr>
      <vt:lpstr>Reward Machine</vt:lpstr>
      <vt:lpstr>Reward Machine</vt:lpstr>
      <vt:lpstr>Reward Machine</vt:lpstr>
      <vt:lpstr>Reward Machine</vt:lpstr>
      <vt:lpstr>Probabilisitic Induction of Reward Machines （PROB-IRM)</vt:lpstr>
      <vt:lpstr>1. Noisy Traces</vt:lpstr>
      <vt:lpstr>Learning RMs from Noisy Traces</vt:lpstr>
      <vt:lpstr>Exploitation of Reward Machines</vt:lpstr>
      <vt:lpstr>Interleaved Learning Algorithm</vt:lpstr>
      <vt:lpstr>Interleaved Learning Algorithm</vt:lpstr>
      <vt:lpstr>Interleaved Learning Algorithm</vt:lpstr>
      <vt:lpstr>Interleaved Learning Algorithm</vt:lpstr>
      <vt:lpstr>Experiment</vt:lpstr>
      <vt:lpstr>Experiment</vt:lpstr>
      <vt:lpstr>Ablation Studies: Reward Shaping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Zhao</dc:creator>
  <cp:lastModifiedBy>子龙 王</cp:lastModifiedBy>
  <cp:revision>2398</cp:revision>
  <cp:lastPrinted>2018-04-09T07:26:07Z</cp:lastPrinted>
  <dcterms:created xsi:type="dcterms:W3CDTF">2017-04-12T11:19:14Z</dcterms:created>
  <dcterms:modified xsi:type="dcterms:W3CDTF">2024-11-05T10:13:52Z</dcterms:modified>
</cp:coreProperties>
</file>